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56" autoAdjust="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7B1F-61E5-44F3-AFB9-5C42DEF5F6C3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7535-2F8E-4357-9618-C2BAA45DD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7B1F-61E5-44F3-AFB9-5C42DEF5F6C3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7535-2F8E-4357-9618-C2BAA45DD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7B1F-61E5-44F3-AFB9-5C42DEF5F6C3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7535-2F8E-4357-9618-C2BAA45DD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7B1F-61E5-44F3-AFB9-5C42DEF5F6C3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7535-2F8E-4357-9618-C2BAA45DD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7B1F-61E5-44F3-AFB9-5C42DEF5F6C3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7535-2F8E-4357-9618-C2BAA45DD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7B1F-61E5-44F3-AFB9-5C42DEF5F6C3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7535-2F8E-4357-9618-C2BAA45DD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7B1F-61E5-44F3-AFB9-5C42DEF5F6C3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7535-2F8E-4357-9618-C2BAA45DD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7B1F-61E5-44F3-AFB9-5C42DEF5F6C3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7535-2F8E-4357-9618-C2BAA45DD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7B1F-61E5-44F3-AFB9-5C42DEF5F6C3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7535-2F8E-4357-9618-C2BAA45DD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7B1F-61E5-44F3-AFB9-5C42DEF5F6C3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7535-2F8E-4357-9618-C2BAA45DD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07B1F-61E5-44F3-AFB9-5C42DEF5F6C3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7535-2F8E-4357-9618-C2BAA45DD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07B1F-61E5-44F3-AFB9-5C42DEF5F6C3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D7535-2F8E-4357-9618-C2BAA45DD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dirty="0" err="1" smtClean="0"/>
              <a:t>Психолого-медико-педагогический</a:t>
            </a:r>
            <a:r>
              <a:rPr lang="ru-RU" sz="3600" dirty="0" smtClean="0"/>
              <a:t> консилиум образовательной организации как </a:t>
            </a:r>
            <a:r>
              <a:rPr lang="ru-RU" sz="3600" dirty="0" err="1" smtClean="0"/>
              <a:t>системообразующий</a:t>
            </a:r>
            <a:r>
              <a:rPr lang="ru-RU" sz="3600" dirty="0" smtClean="0"/>
              <a:t> компонент реализации АООП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4797152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400" dirty="0" err="1" smtClean="0">
                <a:solidFill>
                  <a:schemeClr val="tx1"/>
                </a:solidFill>
              </a:rPr>
              <a:t>Конкина</a:t>
            </a:r>
            <a:r>
              <a:rPr lang="ru-RU" sz="2400" dirty="0" smtClean="0">
                <a:solidFill>
                  <a:schemeClr val="tx1"/>
                </a:solidFill>
              </a:rPr>
              <a:t> Наталья Юрьевна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начальник отдела коррекционной работы КГБОУ КЦПМСС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Picture 3" descr="\\server\общая папка\НАШ КРАСИВЫЙ СИМВОЛ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2232248" cy="180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411760" y="0"/>
          <a:ext cx="673224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448272"/>
                <a:gridCol w="2195736"/>
              </a:tblGrid>
              <a:tr h="9074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Направление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Формы реализации 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Специалисты консилиума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505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Информационно-просветительское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Повышение компетентности всех участников образовательного процесса по вопросам воспитания и бучения детей с ОВЗ,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Ознакомление родителей с  методами воспитательного и образовательного процесса, видами внеурочной деятельности и внеурочной занятости, психолого-педагогическое просвещение родителей, имеющих детей с ОВЗ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Педагог-психолог, педагог, учитель-логопед, социальный педагог, врач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Picture 3" descr="\\server\общая папка\НАШ КРАСИВЫЙ СИМВОЛ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935162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68488"/>
            <a:ext cx="2408238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3725" y="4581525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9792" y="1600200"/>
            <a:ext cx="5987008" cy="4525963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4" name="Picture 3" descr="\\server\общая папка\НАШ КРАСИВЫЙ СИМВОЛ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935162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68488"/>
            <a:ext cx="2408238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2463" y="4581525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>
          <a:xfrm>
            <a:off x="4427984" y="1556792"/>
            <a:ext cx="2664296" cy="136815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788024" y="1988840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Ребенок с ОВЗ</a:t>
            </a:r>
            <a:endParaRPr lang="ru-RU" sz="2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03848" y="3573016"/>
            <a:ext cx="1800200" cy="122413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275856" y="3933056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АООП</a:t>
            </a:r>
            <a:endParaRPr lang="ru-RU" sz="32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516216" y="3645024"/>
            <a:ext cx="1728192" cy="11521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2240" y="4005064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/>
              <a:t>ПМПк</a:t>
            </a:r>
            <a:endParaRPr lang="ru-RU" sz="3200" dirty="0"/>
          </a:p>
        </p:txBody>
      </p:sp>
      <p:cxnSp>
        <p:nvCxnSpPr>
          <p:cNvPr id="14" name="Прямая со стрелкой 13"/>
          <p:cNvCxnSpPr>
            <a:stCxn id="7" idx="3"/>
            <a:endCxn id="9" idx="0"/>
          </p:cNvCxnSpPr>
          <p:nvPr/>
        </p:nvCxnSpPr>
        <p:spPr>
          <a:xfrm flipH="1">
            <a:off x="4103948" y="2724583"/>
            <a:ext cx="714213" cy="84843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7" idx="5"/>
            <a:endCxn id="11" idx="0"/>
          </p:cNvCxnSpPr>
          <p:nvPr/>
        </p:nvCxnSpPr>
        <p:spPr>
          <a:xfrm>
            <a:off x="6702103" y="2724583"/>
            <a:ext cx="678209" cy="92044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9" idx="3"/>
            <a:endCxn id="11" idx="1"/>
          </p:cNvCxnSpPr>
          <p:nvPr/>
        </p:nvCxnSpPr>
        <p:spPr>
          <a:xfrm>
            <a:off x="5004048" y="4185084"/>
            <a:ext cx="1512168" cy="360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algn="ctr">
              <a:buNone/>
            </a:pPr>
            <a:endParaRPr lang="ru-RU" sz="60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внимание!</a:t>
            </a:r>
            <a:endParaRPr lang="ru-RU" sz="6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0"/>
            <a:ext cx="7308304" cy="1916832"/>
          </a:xfrm>
        </p:spPr>
        <p:txBody>
          <a:bodyPr>
            <a:noAutofit/>
          </a:bodyPr>
          <a:lstStyle/>
          <a:p>
            <a:pPr lvl="0"/>
            <a:r>
              <a:rPr lang="ru-RU" sz="2400" b="1" i="1" u="sng" dirty="0">
                <a:solidFill>
                  <a:schemeClr val="accent4">
                    <a:lumMod val="75000"/>
                  </a:schemeClr>
                </a:solidFill>
              </a:rPr>
              <a:t>Федеральный</a:t>
            </a:r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</a:rPr>
              <a:t> государственный образовательный стандарт начального общего образования обучающихся с ограниченными возможностями здоровья от 19.12.2014 № 1598.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15816" y="1600200"/>
            <a:ext cx="5770984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     1.1 Общие положения</a:t>
            </a:r>
          </a:p>
          <a:p>
            <a:r>
              <a:rPr lang="ru-RU" dirty="0" smtClean="0"/>
              <a:t>АООП НОО обучающихся с ОВЗ разрабатываются на основе настоящего Стандарта с учетом особенностей их психофизического развития, индивидуальных возможностей и обеспечивают коррекцию нарушений развития и их социальную адаптацию.</a:t>
            </a:r>
          </a:p>
          <a:p>
            <a:endParaRPr lang="ru-RU" dirty="0"/>
          </a:p>
        </p:txBody>
      </p:sp>
      <p:pic>
        <p:nvPicPr>
          <p:cNvPr id="4" name="Picture 3" descr="\\server\общая папка\НАШ КРАСИВЫЙ СИМВОЛ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935162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68488"/>
            <a:ext cx="2408238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7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3725" y="45085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476672"/>
            <a:ext cx="7164288" cy="1354162"/>
          </a:xfrm>
        </p:spPr>
        <p:txBody>
          <a:bodyPr>
            <a:noAutofit/>
          </a:bodyPr>
          <a:lstStyle/>
          <a:p>
            <a:pPr lvl="0"/>
            <a:r>
              <a:rPr lang="ru-RU" sz="2400" b="1" i="1" u="sng" dirty="0">
                <a:solidFill>
                  <a:schemeClr val="accent4">
                    <a:lumMod val="75000"/>
                  </a:schemeClr>
                </a:solidFill>
              </a:rPr>
              <a:t>Федеральный</a:t>
            </a:r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</a:rPr>
              <a:t> государственный образовательный стандарт начального общего образования обучающихся с умственной отсталостью (интеллектуальными нарушениями) от 19.12.2014 № 1599.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ru-RU" sz="20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15816" y="1916832"/>
            <a:ext cx="5698976" cy="4525963"/>
          </a:xfrm>
        </p:spPr>
        <p:txBody>
          <a:bodyPr>
            <a:normAutofit fontScale="85000" lnSpcReduction="20000"/>
          </a:bodyPr>
          <a:lstStyle/>
          <a:p>
            <a:pPr fontAlgn="base">
              <a:buNone/>
            </a:pPr>
            <a:r>
              <a:rPr lang="ru-RU" dirty="0" smtClean="0"/>
              <a:t>     </a:t>
            </a:r>
            <a:r>
              <a:rPr lang="ru-RU" b="1" dirty="0" smtClean="0"/>
              <a:t>1.1 </a:t>
            </a:r>
            <a:r>
              <a:rPr lang="ru-RU" b="1" dirty="0"/>
              <a:t>Общие положения</a:t>
            </a:r>
            <a:endParaRPr lang="ru-RU" b="1" dirty="0" smtClean="0"/>
          </a:p>
          <a:p>
            <a:pPr fontAlgn="base"/>
            <a:r>
              <a:rPr lang="ru-RU" dirty="0"/>
              <a:t>АООП разрабатывается на основе Стандарта с учетом особенностей указанных групп обучающихся с умственной отсталостью (интеллектуальными нарушениями), их психофизического развития, индивидуальных возможностей и обеспечивает коррекцию нарушений развития и их социальную адаптацию</a:t>
            </a:r>
            <a:r>
              <a:rPr lang="ru-RU" dirty="0" smtClean="0"/>
              <a:t>.</a:t>
            </a:r>
          </a:p>
        </p:txBody>
      </p:sp>
      <p:pic>
        <p:nvPicPr>
          <p:cNvPr id="4" name="Picture 3" descr="\\server\общая папка\НАШ КРАСИВЫЙ СИМВОЛ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935162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68488"/>
            <a:ext cx="2408238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3725" y="4652963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5915000" cy="13541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55776" y="1600200"/>
            <a:ext cx="6131024" cy="4525963"/>
          </a:xfrm>
        </p:spPr>
        <p:txBody>
          <a:bodyPr/>
          <a:lstStyle/>
          <a:p>
            <a:r>
              <a:rPr lang="ru-RU" dirty="0"/>
              <a:t>«Предложения и рекомендации по внедрению специальных федеральных образовательных стандартов, в том числе по совершенствованию нормативной и методической базы» от 08.11.2014 года</a:t>
            </a:r>
          </a:p>
        </p:txBody>
      </p:sp>
      <p:pic>
        <p:nvPicPr>
          <p:cNvPr id="4" name="Picture 3" descr="\\server\общая папка\НАШ КРАСИВЫЙ СИМВОЛ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935162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68488"/>
            <a:ext cx="2408238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3725" y="4581525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7784" y="692696"/>
            <a:ext cx="6059016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воздействия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возможностями ребенка</a:t>
            </a:r>
            <a:endParaRPr lang="ru-RU" sz="2800" b="1" dirty="0"/>
          </a:p>
        </p:txBody>
      </p:sp>
      <p:pic>
        <p:nvPicPr>
          <p:cNvPr id="4" name="Picture 3" descr="\\server\общая папка\НАШ КРАСИВЫЙ СИМВОЛ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935162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68488"/>
            <a:ext cx="2408238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2463" y="4581525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Объект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257441"/>
            <a:ext cx="4283969" cy="3600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404664"/>
            <a:ext cx="6336704" cy="1296144"/>
          </a:xfrm>
        </p:spPr>
        <p:txBody>
          <a:bodyPr>
            <a:normAutofit fontScale="90000"/>
          </a:bodyPr>
          <a:lstStyle/>
          <a:p>
            <a:r>
              <a:rPr lang="ru-RU" sz="3600" dirty="0" err="1" smtClean="0"/>
              <a:t>ПМПк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i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психолого-медико-педагогический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консилиум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83768" y="4564285"/>
            <a:ext cx="6336704" cy="2293715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Письмо Министерства образования Российской Федерации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27 марта 2000 г. № 27/ 901-6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психолого-медико-педагогическом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консилиуме образовательного учреждения»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000" dirty="0"/>
          </a:p>
        </p:txBody>
      </p:sp>
      <p:pic>
        <p:nvPicPr>
          <p:cNvPr id="4" name="Picture 3" descr="\\server\общая папка\НАШ КРАСИВЫЙ СИМВОЛ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935162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68488"/>
            <a:ext cx="2408238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50912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63888" y="1700808"/>
            <a:ext cx="3743640" cy="28016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11430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411412" y="44624"/>
          <a:ext cx="6732588" cy="6760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637"/>
                <a:gridCol w="4139951"/>
              </a:tblGrid>
              <a:tr h="1517897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Составляющая АООП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Задачи консилиума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007447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ФОРМИРОВАНИЯ УУД, БУД (для обучающихся с интеллектуальными нарушениями)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Выявление возрастных </a:t>
                      </a:r>
                      <a:r>
                        <a:rPr lang="ru-RU" sz="20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особенностей </a:t>
                      </a:r>
                      <a:r>
                        <a:rPr lang="ru-RU" sz="20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формирования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УУД, БУД обучающихся с ОВЗ.</a:t>
                      </a:r>
                    </a:p>
                    <a:p>
                      <a:pPr fontAlgn="base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Выделение условий и факторов развития УУД, БУД  в образовательной деятельности и составление психолого-педагогических рекомендаций по их развитию.</a:t>
                      </a:r>
                    </a:p>
                    <a:p>
                      <a:pPr fontAlgn="base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Рекомендации по проведению групповой работы по формированию и развитию УУД, БУД.</a:t>
                      </a:r>
                    </a:p>
                    <a:p>
                      <a:pPr fontAlgn="base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4.Мониторинг формирования УУД, БУД на различных этапах  образования.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 descr="\\server\общая папка\НАШ КРАСИВЫЙ СИМВОЛ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935162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68488"/>
            <a:ext cx="2408238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7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869160"/>
            <a:ext cx="954088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411412" y="0"/>
          <a:ext cx="6732588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572"/>
                <a:gridCol w="2471820"/>
                <a:gridCol w="2244196"/>
              </a:tblGrid>
              <a:tr h="8945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Направление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Формы реализации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Специалисты консилиума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17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Диагностическое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Проведение диагностических процедур, анализ результатов с целью учета полученных данных и реализации коррекционной работы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Педагог-психолог, педагог, учитель-логопед, социальный педагог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, врач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17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Коррекционно-развивающее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Индивидуальные (групповые занятия) с узкими специалистами,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Отдельные курсы коррекционно-развивающей области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Педагог-психолог, педагог, учитель-логопед, врач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Picture 3" descr="\\server\общая папка\НАШ КРАСИВЫЙ СИМВОЛ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935162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68488"/>
            <a:ext cx="2408238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7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3725" y="45085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339750" y="0"/>
          <a:ext cx="6804249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/>
                <a:gridCol w="2592288"/>
                <a:gridCol w="2123728"/>
              </a:tblGrid>
              <a:tr h="11859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Направление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Формы реализации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Специалисты консилиума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72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Консультативное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Взаимодействие с родителями (законными представителями) по вопросам обучения и воспитания детей с ОВЗ, проведение консультаций для педагогических работников по вопросам организации и содержания коррекционной поддержки, разработка комплексных рекомендации по удовлетворению особых образовательных (в том числе и индивидуальных) потребностей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Педагог-психолог, педагог, учитель-логопед, социальный педагог, врач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 descr="\\server\общая папка\НАШ КРАСИВЫЙ СИМВОЛ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935162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68488"/>
            <a:ext cx="2408238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3725" y="4652963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391</Words>
  <Application>Microsoft Office PowerPoint</Application>
  <PresentationFormat>Экран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Психолого-медико-педагогический консилиум образовательной организации как системообразующий компонент реализации АООП</vt:lpstr>
      <vt:lpstr>Федеральный государственный образовательный стандарт начального общего образования обучающихся с ограниченными возможностями здоровья от 19.12.2014 № 1598.  </vt:lpstr>
      <vt:lpstr>Федеральный государственный образовательный стандарт начального общего образования обучающихся с умственной отсталостью (интеллектуальными нарушениями) от 19.12.2014 № 1599. </vt:lpstr>
      <vt:lpstr>Слайд 4</vt:lpstr>
      <vt:lpstr>Слайд 5</vt:lpstr>
      <vt:lpstr>ПМПк психолого-медико-педагогический консилиум 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Психолого-медико педагогический консилиум образовательной организации как системообразующий компонент реализации АООП</dc:title>
  <dc:creator>Таня</dc:creator>
  <cp:lastModifiedBy>Таня</cp:lastModifiedBy>
  <cp:revision>9</cp:revision>
  <dcterms:created xsi:type="dcterms:W3CDTF">2015-05-26T19:04:29Z</dcterms:created>
  <dcterms:modified xsi:type="dcterms:W3CDTF">2015-05-26T20:34:53Z</dcterms:modified>
</cp:coreProperties>
</file>